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2" r:id="rId4"/>
    <p:sldId id="284" r:id="rId5"/>
    <p:sldId id="289" r:id="rId6"/>
    <p:sldId id="285" r:id="rId7"/>
    <p:sldId id="283" r:id="rId8"/>
    <p:sldId id="286" r:id="rId9"/>
    <p:sldId id="287" r:id="rId10"/>
    <p:sldId id="288"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4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8CE4878-6685-4D46-BEB2-D201FE1141EA}" type="datetimeFigureOut">
              <a:rPr lang="zh-TW" altLang="en-US" smtClean="0"/>
              <a:pPr/>
              <a:t>2017/7/17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D2648C-2B61-4ADE-AA3E-BC179A59BE1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E4878-6685-4D46-BEB2-D201FE1141EA}" type="datetimeFigureOut">
              <a:rPr lang="zh-TW" altLang="en-US" smtClean="0"/>
              <a:pPr/>
              <a:t>2017/7/17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2648C-2B61-4ADE-AA3E-BC179A59BE1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owing-leader@umail.hinet.net" TargetMode="External"/><Relationship Id="rId7" Type="http://schemas.openxmlformats.org/officeDocument/2006/relationships/image" Target="../media/image3.jpg"/><Relationship Id="rId2" Type="http://schemas.openxmlformats.org/officeDocument/2006/relationships/hyperlink" Target="mailto:growing.leader@msa.hinet.net"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hyperlink" Target="http://www.growing8.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31640" y="3486593"/>
            <a:ext cx="6696744" cy="1598591"/>
          </a:xfrm>
        </p:spPr>
        <p:txBody>
          <a:bodyPr>
            <a:normAutofit/>
          </a:bodyPr>
          <a:lstStyle/>
          <a:p>
            <a:pPr marL="0" indent="0">
              <a:buNone/>
            </a:pPr>
            <a:r>
              <a:rPr lang="en-US" altLang="zh-TW" sz="2500" dirty="0">
                <a:solidFill>
                  <a:srgbClr val="0000FF"/>
                </a:solidFill>
                <a:latin typeface="Arial Black" panose="020B0A04020102020204" pitchFamily="34" charset="0"/>
              </a:rPr>
              <a:t>GROWING-UP INTERNATIONAL CORP.</a:t>
            </a:r>
          </a:p>
          <a:p>
            <a:pPr marL="0" indent="0">
              <a:buNone/>
            </a:pPr>
            <a:r>
              <a:rPr lang="en-US" altLang="zh-TW" sz="2500" dirty="0">
                <a:solidFill>
                  <a:srgbClr val="0000FF"/>
                </a:solidFill>
                <a:latin typeface="Arial Black" panose="020B0A04020102020204" pitchFamily="34" charset="0"/>
              </a:rPr>
              <a:t>GROWING-LEADER TRADING CO.,LTD.</a:t>
            </a:r>
          </a:p>
          <a:p>
            <a:pPr marL="0" indent="0">
              <a:buNone/>
            </a:pPr>
            <a:r>
              <a:rPr lang="en-US" altLang="zh-TW" sz="2500" dirty="0">
                <a:solidFill>
                  <a:srgbClr val="0000FF"/>
                </a:solidFill>
                <a:latin typeface="Arial Black" panose="020B0A04020102020204" pitchFamily="34" charset="0"/>
              </a:rPr>
              <a:t>GROWING-LINK DEVELOPMENT LTD.</a:t>
            </a:r>
          </a:p>
          <a:p>
            <a:pPr marL="0" indent="0">
              <a:buNone/>
            </a:pPr>
            <a:endParaRPr lang="en-US" altLang="zh-TW" sz="2000" dirty="0"/>
          </a:p>
          <a:p>
            <a:pPr marL="0" indent="0">
              <a:buNone/>
            </a:pPr>
            <a:endParaRPr lang="zh-TW" altLang="zh-TW" sz="2000" dirty="0"/>
          </a:p>
          <a:p>
            <a:pPr marL="0" indent="0">
              <a:buNone/>
            </a:pPr>
            <a:endParaRPr lang="en-US" altLang="zh-TW" sz="2000" dirty="0"/>
          </a:p>
          <a:p>
            <a:pPr marL="0" indent="0">
              <a:buNone/>
            </a:pPr>
            <a:endParaRPr lang="zh-TW" altLang="en-US" dirty="0"/>
          </a:p>
        </p:txBody>
      </p:sp>
      <p:sp>
        <p:nvSpPr>
          <p:cNvPr id="6" name="Rectangle 3"/>
          <p:cNvSpPr>
            <a:spLocks noChangeArrowheads="1"/>
          </p:cNvSpPr>
          <p:nvPr/>
        </p:nvSpPr>
        <p:spPr bwMode="auto">
          <a:xfrm>
            <a:off x="395536" y="5429913"/>
            <a:ext cx="654221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zh-TW" sz="1500" dirty="0">
                <a:latin typeface="Times New Roman" panose="02020603050405020304" pitchFamily="18" charset="0"/>
                <a:ea typeface="細明體" panose="02020509000000000000" pitchFamily="49" charset="-120"/>
                <a:cs typeface="Times New Roman" panose="02020603050405020304" pitchFamily="18" charset="0"/>
              </a:rPr>
              <a:t>No.31, 3 Alley, 75 Lane, Sec.2, Tai Ping Road, Tsao </a:t>
            </a:r>
            <a:r>
              <a:rPr lang="en-US" altLang="zh-TW" sz="1500" dirty="0" err="1">
                <a:latin typeface="Times New Roman" panose="02020603050405020304" pitchFamily="18" charset="0"/>
                <a:ea typeface="細明體" panose="02020509000000000000" pitchFamily="49" charset="-120"/>
                <a:cs typeface="Times New Roman" panose="02020603050405020304" pitchFamily="18" charset="0"/>
              </a:rPr>
              <a:t>Tuen</a:t>
            </a:r>
            <a:r>
              <a:rPr lang="en-US" altLang="zh-TW" sz="1500" dirty="0">
                <a:latin typeface="Times New Roman" panose="02020603050405020304" pitchFamily="18" charset="0"/>
                <a:ea typeface="細明體" panose="02020509000000000000" pitchFamily="49" charset="-120"/>
                <a:cs typeface="Times New Roman" panose="02020603050405020304" pitchFamily="18" charset="0"/>
              </a:rPr>
              <a:t>, Nantou, Taiwan</a:t>
            </a:r>
          </a:p>
          <a:p>
            <a:pPr lvl="0"/>
            <a:r>
              <a:rPr kumimoji="0" lang="en-US" altLang="zh-TW" sz="1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TEL: 886-49-2337927; e-FAX: 886-49-2337928</a:t>
            </a: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rPr>
              <a:t>EMAIL: </a:t>
            </a:r>
            <a:r>
              <a:rPr kumimoji="0" lang="en-US" altLang="zh-TW" sz="1500" b="0" i="0" u="none" strike="noStrike" cap="none" normalizeH="0" baseline="0" dirty="0">
                <a:ln>
                  <a:noFill/>
                </a:ln>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hlinkClick r:id="rId2"/>
              </a:rPr>
              <a:t>growing.leader@msa.hinet.net</a:t>
            </a:r>
            <a:r>
              <a:rPr kumimoji="0" lang="en-US" altLang="zh-TW" sz="1500" b="0" i="0" u="none" strike="noStrike" cap="none" normalizeH="0" baseline="0" dirty="0">
                <a:ln>
                  <a:noFill/>
                </a:ln>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rPr>
              <a:t>,</a:t>
            </a:r>
            <a:r>
              <a:rPr kumimoji="0" lang="en-US" altLang="zh-TW" sz="1500" b="0" i="0" u="none" strike="noStrike" cap="none" normalizeH="0" dirty="0">
                <a:ln>
                  <a:noFill/>
                </a:ln>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rPr>
              <a:t> </a:t>
            </a:r>
            <a:r>
              <a:rPr kumimoji="0" lang="en-US" altLang="zh-TW" sz="1500" b="0" i="0" u="none" strike="noStrike" cap="none" normalizeH="0" dirty="0">
                <a:ln>
                  <a:noFill/>
                </a:ln>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hlinkClick r:id="rId3"/>
              </a:rPr>
              <a:t>growing-leader@umail.hinet.net</a:t>
            </a:r>
            <a:r>
              <a:rPr kumimoji="0" lang="en-US" altLang="zh-TW" sz="1500" b="0" i="0" u="none" strike="noStrike" cap="none" normalizeH="0" dirty="0">
                <a:ln>
                  <a:noFill/>
                </a:ln>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rPr>
              <a:t> </a:t>
            </a:r>
            <a:endParaRPr kumimoji="0" lang="en-US" altLang="zh-TW" sz="1500" b="0" i="0" u="none" strike="noStrike" cap="none" normalizeH="0" baseline="0" dirty="0">
              <a:ln>
                <a:noFill/>
              </a:ln>
              <a:solidFill>
                <a:schemeClr val="tx1"/>
              </a:solidFill>
              <a:effectLst/>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rPr>
              <a:t>URL: </a:t>
            </a:r>
            <a:r>
              <a:rPr kumimoji="0" lang="en-US" altLang="zh-TW" sz="1500" b="0" i="0" u="none" strike="noStrike" cap="none" normalizeH="0" baseline="0" dirty="0">
                <a:ln>
                  <a:noFill/>
                </a:ln>
                <a:solidFill>
                  <a:schemeClr val="tx1"/>
                </a:solidFill>
                <a:effectLst/>
                <a:latin typeface="Times New Roman" panose="02020603050405020304" pitchFamily="18" charset="0"/>
                <a:ea typeface="細明體" panose="02020509000000000000" pitchFamily="49" charset="-120"/>
                <a:cs typeface="Times New Roman" panose="02020603050405020304" pitchFamily="18" charset="0"/>
                <a:hlinkClick r:id="rId4"/>
              </a:rPr>
              <a:t>http://www.growing8.com</a:t>
            </a:r>
            <a:endParaRPr kumimoji="0" lang="en-US" altLang="zh-TW" sz="1500" b="0" i="0" u="none" strike="noStrike" cap="none" normalizeH="0" baseline="0" dirty="0">
              <a:ln>
                <a:noFill/>
              </a:ln>
              <a:solidFill>
                <a:schemeClr val="tx1"/>
              </a:solidFill>
              <a:effectLst/>
            </a:endParaRPr>
          </a:p>
        </p:txBody>
      </p:sp>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7746" y="5940359"/>
            <a:ext cx="1735832" cy="422538"/>
          </a:xfrm>
          <a:prstGeom prst="rect">
            <a:avLst/>
          </a:prstGeom>
        </p:spPr>
      </p:pic>
      <p:pic>
        <p:nvPicPr>
          <p:cNvPr id="4" name="圖片 3">
            <a:extLst>
              <a:ext uri="{FF2B5EF4-FFF2-40B4-BE49-F238E27FC236}">
                <a16:creationId xmlns:a16="http://schemas.microsoft.com/office/drawing/2014/main" id="{AFCE1C26-6ECF-4009-8CED-8C59257AA2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1272095"/>
            <a:ext cx="1155883" cy="1580840"/>
          </a:xfrm>
          <a:prstGeom prst="rect">
            <a:avLst/>
          </a:prstGeom>
        </p:spPr>
      </p:pic>
      <p:pic>
        <p:nvPicPr>
          <p:cNvPr id="7" name="圖片 6">
            <a:extLst>
              <a:ext uri="{FF2B5EF4-FFF2-40B4-BE49-F238E27FC236}">
                <a16:creationId xmlns:a16="http://schemas.microsoft.com/office/drawing/2014/main" id="{09F4AFFF-93CC-491C-9CE6-9D95913424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9752" y="1276018"/>
            <a:ext cx="3129386" cy="1576917"/>
          </a:xfrm>
          <a:prstGeom prst="rect">
            <a:avLst/>
          </a:prstGeom>
        </p:spPr>
      </p:pic>
    </p:spTree>
    <p:extLst>
      <p:ext uri="{BB962C8B-B14F-4D97-AF65-F5344CB8AC3E}">
        <p14:creationId xmlns:p14="http://schemas.microsoft.com/office/powerpoint/2010/main" val="428432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3CDBDAD-4991-461E-BB59-8F4C3662F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573" y="6276584"/>
            <a:ext cx="420427" cy="574996"/>
          </a:xfrm>
          <a:prstGeom prst="rect">
            <a:avLst/>
          </a:prstGeom>
        </p:spPr>
      </p:pic>
      <p:sp>
        <p:nvSpPr>
          <p:cNvPr id="3" name="內容版面配置區 2">
            <a:extLst>
              <a:ext uri="{FF2B5EF4-FFF2-40B4-BE49-F238E27FC236}">
                <a16:creationId xmlns:a16="http://schemas.microsoft.com/office/drawing/2014/main" id="{FCCF4695-5207-47F9-8A33-8B588F2B7E8B}"/>
              </a:ext>
            </a:extLst>
          </p:cNvPr>
          <p:cNvSpPr>
            <a:spLocks noGrp="1"/>
          </p:cNvSpPr>
          <p:nvPr>
            <p:ph idx="1"/>
          </p:nvPr>
        </p:nvSpPr>
        <p:spPr>
          <a:xfrm>
            <a:off x="5395847" y="764704"/>
            <a:ext cx="3568641" cy="5400600"/>
          </a:xfrm>
        </p:spPr>
        <p:txBody>
          <a:bodyPr>
            <a:normAutofit/>
          </a:bodyPr>
          <a:lstStyle/>
          <a:p>
            <a:pPr marL="0" indent="0">
              <a:buNone/>
            </a:pPr>
            <a:r>
              <a:rPr lang="en-US" altLang="zh-TW" sz="2800" dirty="0"/>
              <a:t>The demonstration vineyard in Changhua big village AFTER the flood 20 days. </a:t>
            </a:r>
          </a:p>
          <a:p>
            <a:pPr marL="0" indent="0">
              <a:buNone/>
            </a:pPr>
            <a:endParaRPr lang="en-US" altLang="zh-TW" sz="2800" dirty="0"/>
          </a:p>
          <a:p>
            <a:pPr marL="0" indent="0">
              <a:buNone/>
            </a:pPr>
            <a:r>
              <a:rPr lang="en-US" altLang="zh-TW" sz="2800" dirty="0"/>
              <a:t>Grapes very hard and tough, solid flesh plump.      </a:t>
            </a:r>
          </a:p>
          <a:p>
            <a:pPr marL="0" indent="0">
              <a:buNone/>
            </a:pPr>
            <a:endParaRPr lang="en-US" altLang="zh-TW" sz="3000" dirty="0"/>
          </a:p>
          <a:p>
            <a:pPr marL="0" indent="0">
              <a:buNone/>
            </a:pPr>
            <a:endParaRPr lang="en-US" altLang="zh-TW" sz="3000" dirty="0"/>
          </a:p>
          <a:p>
            <a:pPr marL="0" indent="0" algn="r">
              <a:buNone/>
            </a:pPr>
            <a:r>
              <a:rPr lang="en-US" altLang="zh-TW" sz="2300" dirty="0"/>
              <a:t>201706 by GROWING</a:t>
            </a:r>
            <a:endParaRPr lang="zh-TW" altLang="en-US" sz="2300" dirty="0"/>
          </a:p>
        </p:txBody>
      </p:sp>
      <p:pic>
        <p:nvPicPr>
          <p:cNvPr id="6" name="圖片 5">
            <a:extLst>
              <a:ext uri="{FF2B5EF4-FFF2-40B4-BE49-F238E27FC236}">
                <a16:creationId xmlns:a16="http://schemas.microsoft.com/office/drawing/2014/main" id="{484DA9AA-73A9-4DD4-909C-03001196E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0"/>
            <a:ext cx="5144661" cy="6858000"/>
          </a:xfrm>
          <a:prstGeom prst="rect">
            <a:avLst/>
          </a:prstGeom>
        </p:spPr>
      </p:pic>
    </p:spTree>
    <p:extLst>
      <p:ext uri="{BB962C8B-B14F-4D97-AF65-F5344CB8AC3E}">
        <p14:creationId xmlns:p14="http://schemas.microsoft.com/office/powerpoint/2010/main" val="139183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 y="29152"/>
            <a:ext cx="9144001" cy="6828848"/>
          </a:xfrm>
          <a:noFill/>
        </p:spPr>
        <p:txBody>
          <a:bodyPr>
            <a:normAutofit/>
          </a:bodyPr>
          <a:lstStyle/>
          <a:p>
            <a:pPr algn="ctr">
              <a:buNone/>
            </a:pPr>
            <a:r>
              <a:rPr lang="en-US" altLang="zh-TW" sz="3500" b="1" i="1" dirty="0">
                <a:solidFill>
                  <a:srgbClr val="0000FF"/>
                </a:solidFill>
              </a:rPr>
              <a:t>GPL-37</a:t>
            </a:r>
            <a:r>
              <a:rPr lang="en-US" altLang="zh-TW" sz="3500" b="1" i="1" dirty="0"/>
              <a:t> Chain Reaction Organic Fertilizer Story</a:t>
            </a:r>
          </a:p>
          <a:p>
            <a:pPr algn="r">
              <a:buNone/>
            </a:pPr>
            <a:endParaRPr lang="en-US" altLang="zh-TW" sz="300" dirty="0">
              <a:latin typeface="標楷體" pitchFamily="65" charset="-120"/>
              <a:ea typeface="標楷體" pitchFamily="65" charset="-120"/>
            </a:endParaRPr>
          </a:p>
          <a:p>
            <a:pPr algn="r">
              <a:buNone/>
            </a:pPr>
            <a:endParaRPr lang="en-US" altLang="zh-TW" sz="300" dirty="0">
              <a:latin typeface="標楷體" pitchFamily="65" charset="-120"/>
              <a:ea typeface="標楷體" pitchFamily="65" charset="-120"/>
            </a:endParaRPr>
          </a:p>
          <a:p>
            <a:pPr algn="r">
              <a:buNone/>
            </a:pPr>
            <a:endParaRPr lang="en-US" altLang="zh-TW" sz="300" dirty="0">
              <a:latin typeface="標楷體" pitchFamily="65" charset="-120"/>
              <a:ea typeface="標楷體" pitchFamily="65" charset="-120"/>
            </a:endParaRPr>
          </a:p>
          <a:p>
            <a:pPr algn="r">
              <a:buNone/>
            </a:pPr>
            <a:endParaRPr lang="en-US" altLang="zh-TW" sz="300" dirty="0">
              <a:latin typeface="標楷體" pitchFamily="65" charset="-120"/>
              <a:ea typeface="標楷體" pitchFamily="65" charset="-120"/>
            </a:endParaRPr>
          </a:p>
          <a:p>
            <a:pPr algn="r">
              <a:buNone/>
            </a:pPr>
            <a:endParaRPr lang="en-US" altLang="zh-TW" sz="300" dirty="0">
              <a:latin typeface="標楷體" pitchFamily="65" charset="-120"/>
              <a:ea typeface="標楷體" pitchFamily="65" charset="-120"/>
            </a:endParaRPr>
          </a:p>
          <a:p>
            <a:pPr algn="r">
              <a:buNone/>
            </a:pPr>
            <a:endParaRPr lang="en-US" altLang="zh-TW" sz="300" dirty="0">
              <a:latin typeface="標楷體" pitchFamily="65" charset="-120"/>
              <a:ea typeface="標楷體" pitchFamily="65" charset="-120"/>
            </a:endParaRPr>
          </a:p>
          <a:p>
            <a:pPr algn="r">
              <a:buNone/>
            </a:pPr>
            <a:endParaRPr lang="en-US" altLang="zh-TW" sz="300" dirty="0">
              <a:latin typeface="標楷體" pitchFamily="65" charset="-120"/>
              <a:ea typeface="標楷體" pitchFamily="65" charset="-120"/>
            </a:endParaRPr>
          </a:p>
          <a:p>
            <a:pPr algn="ctr">
              <a:buNone/>
            </a:pPr>
            <a:r>
              <a:rPr lang="en-US" altLang="zh-TW" sz="2500" b="1" dirty="0">
                <a:solidFill>
                  <a:srgbClr val="FF0000"/>
                </a:solidFill>
              </a:rPr>
              <a:t>The vineyard soaked in the rain water for 20 days</a:t>
            </a:r>
          </a:p>
          <a:p>
            <a:pPr marL="0" indent="0" algn="ctr">
              <a:spcAft>
                <a:spcPts val="0"/>
              </a:spcAft>
              <a:buNone/>
            </a:pPr>
            <a:r>
              <a:rPr lang="en-US" altLang="zh-TW" sz="2500" kern="100" dirty="0">
                <a:solidFill>
                  <a:srgbClr val="0070C0"/>
                </a:solidFill>
                <a:latin typeface="Calibri" panose="020F0502020204030204" pitchFamily="34" charset="0"/>
                <a:cs typeface="Times New Roman" panose="02020603050405020304" pitchFamily="18" charset="0"/>
              </a:rPr>
              <a:t>What happens next?</a:t>
            </a:r>
          </a:p>
          <a:p>
            <a:pPr marL="0" indent="0" algn="ctr">
              <a:spcAft>
                <a:spcPts val="0"/>
              </a:spcAft>
              <a:buNone/>
            </a:pPr>
            <a:endParaRPr lang="en-US" altLang="zh-TW" sz="1000" kern="100" dirty="0">
              <a:solidFill>
                <a:srgbClr val="0070C0"/>
              </a:solidFill>
              <a:latin typeface="Calibri" panose="020F0502020204030204" pitchFamily="34" charset="0"/>
              <a:cs typeface="Times New Roman" panose="02020603050405020304" pitchFamily="18" charset="0"/>
            </a:endParaRPr>
          </a:p>
          <a:p>
            <a:pPr marL="0" indent="0">
              <a:buNone/>
            </a:pPr>
            <a:r>
              <a:rPr lang="en-US" altLang="zh-TW" sz="1500" dirty="0"/>
              <a:t>The demonstration vineyard in Changhua Big Village, Taiwan. The return report situation of rainstorm flooding in this rainy season (The raining since 06/02/2017 to 06/22/2017 for 20 days). </a:t>
            </a:r>
            <a:r>
              <a:rPr lang="en-US" altLang="zh-TW" sz="1500" b="1" dirty="0">
                <a:solidFill>
                  <a:srgbClr val="0000FF"/>
                </a:solidFill>
              </a:rPr>
              <a:t>Prevention is better than cure.</a:t>
            </a:r>
            <a:r>
              <a:rPr lang="en-US" altLang="zh-TW" sz="1500" dirty="0"/>
              <a:t> Owners in this year after the grape trees germination, diluted GPL-37 chain reaction organic fertilizer 1: 1500, to irrigate at the root for 800 liters dosage, around 0.1 ha. Now encounter flood and the vineyard were soaked in rain water for 20 days, grape still is not softened, not cracked. It’s really useful.</a:t>
            </a:r>
          </a:p>
          <a:p>
            <a:pPr marL="0" indent="0">
              <a:buNone/>
            </a:pPr>
            <a:r>
              <a:rPr lang="en-US" altLang="zh-TW" sz="1500" dirty="0"/>
              <a:t> </a:t>
            </a:r>
            <a:endParaRPr lang="zh-TW" altLang="zh-TW" sz="1500" dirty="0"/>
          </a:p>
          <a:p>
            <a:pPr marL="0" indent="0">
              <a:buNone/>
            </a:pPr>
            <a:r>
              <a:rPr lang="en-US" altLang="zh-TW" sz="1500" dirty="0"/>
              <a:t>Because the active ingredients of GPL-37 Chain Reaction Agent </a:t>
            </a:r>
            <a:r>
              <a:rPr lang="en-US" altLang="zh-TW" sz="1500" b="1" dirty="0">
                <a:solidFill>
                  <a:srgbClr val="0000FF"/>
                </a:solidFill>
              </a:rPr>
              <a:t>can promote pulp hypertrophy and the growth of epidermal cells at the same time </a:t>
            </a:r>
            <a:r>
              <a:rPr lang="en-US" altLang="zh-TW" sz="1500" dirty="0"/>
              <a:t>so that it will not cause cracked-fruit or produce brown rot, dew disease, and so on. It's a crazy event.</a:t>
            </a:r>
            <a:endParaRPr lang="zh-TW" altLang="zh-TW" sz="1500" dirty="0"/>
          </a:p>
          <a:p>
            <a:pPr marL="0" indent="0">
              <a:buNone/>
            </a:pPr>
            <a:r>
              <a:rPr lang="en-US" altLang="zh-TW" sz="1500" dirty="0"/>
              <a:t> </a:t>
            </a:r>
            <a:endParaRPr lang="zh-TW" altLang="zh-TW" sz="1500" dirty="0"/>
          </a:p>
          <a:p>
            <a:pPr marL="0" indent="0">
              <a:buNone/>
            </a:pPr>
            <a:r>
              <a:rPr lang="en-US" altLang="zh-TW" sz="1500" dirty="0"/>
              <a:t>Owner: Kang Vineyard</a:t>
            </a:r>
            <a:endParaRPr lang="zh-TW" altLang="zh-TW" sz="1500" dirty="0"/>
          </a:p>
          <a:p>
            <a:pPr marL="0" indent="0">
              <a:buNone/>
            </a:pPr>
            <a:r>
              <a:rPr lang="en-US" altLang="zh-TW" sz="1500" dirty="0"/>
              <a:t>201706 edit by GROWING</a:t>
            </a:r>
            <a:endParaRPr lang="zh-TW" altLang="zh-TW" sz="1500" dirty="0"/>
          </a:p>
          <a:p>
            <a:pPr marL="0" indent="0">
              <a:spcAft>
                <a:spcPts val="0"/>
              </a:spcAft>
              <a:buNone/>
            </a:pPr>
            <a:endParaRPr lang="zh-TW" altLang="zh-TW" sz="2400" kern="100" dirty="0">
              <a:latin typeface="Calibri" panose="020F0502020204030204" pitchFamily="34" charset="0"/>
              <a:cs typeface="Times New Roman" panose="02020603050405020304" pitchFamily="18" charset="0"/>
            </a:endParaRPr>
          </a:p>
          <a:p>
            <a:pPr algn="ctr">
              <a:buNone/>
            </a:pPr>
            <a:endParaRPr lang="zh-TW" altLang="zh-TW" sz="2500" b="1" dirty="0">
              <a:solidFill>
                <a:srgbClr val="FF0000"/>
              </a:solidFill>
            </a:endParaRPr>
          </a:p>
          <a:p>
            <a:pPr algn="dist">
              <a:buNone/>
            </a:pPr>
            <a:endParaRPr lang="en-US" altLang="zh-TW" sz="2000" dirty="0">
              <a:ea typeface="標楷體" pitchFamily="65" charset="-120"/>
              <a:cs typeface="Arial" panose="020B0604020202020204" pitchFamily="34" charset="0"/>
            </a:endParaRPr>
          </a:p>
        </p:txBody>
      </p:sp>
      <p:pic>
        <p:nvPicPr>
          <p:cNvPr id="8" name="圖片 7">
            <a:extLst>
              <a:ext uri="{FF2B5EF4-FFF2-40B4-BE49-F238E27FC236}">
                <a16:creationId xmlns:a16="http://schemas.microsoft.com/office/drawing/2014/main" id="{7FBD3575-C3F6-407B-8548-6036BC0F8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295248"/>
            <a:ext cx="3787535" cy="2562752"/>
          </a:xfrm>
          <a:prstGeom prst="rect">
            <a:avLst/>
          </a:prstGeom>
          <a:ln>
            <a:noFill/>
          </a:ln>
          <a:effectLst>
            <a:softEdge rad="112500"/>
          </a:effectLst>
        </p:spPr>
      </p:pic>
      <p:pic>
        <p:nvPicPr>
          <p:cNvPr id="10" name="圖片 9">
            <a:extLst>
              <a:ext uri="{FF2B5EF4-FFF2-40B4-BE49-F238E27FC236}">
                <a16:creationId xmlns:a16="http://schemas.microsoft.com/office/drawing/2014/main" id="{7EB5D685-853B-4BD5-B3B1-FE8D356F4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4295248"/>
            <a:ext cx="3528392" cy="2562751"/>
          </a:xfrm>
          <a:prstGeom prst="rect">
            <a:avLst/>
          </a:prstGeom>
          <a:ln>
            <a:noFill/>
          </a:ln>
          <a:effectLst>
            <a:softEdge rad="112500"/>
          </a:effectLst>
        </p:spPr>
      </p:pic>
    </p:spTree>
    <p:extLst>
      <p:ext uri="{BB962C8B-B14F-4D97-AF65-F5344CB8AC3E}">
        <p14:creationId xmlns:p14="http://schemas.microsoft.com/office/powerpoint/2010/main" val="19155065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3CDBDAD-4991-461E-BB59-8F4C3662F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573" y="6276584"/>
            <a:ext cx="420427" cy="574996"/>
          </a:xfrm>
          <a:prstGeom prst="rect">
            <a:avLst/>
          </a:prstGeom>
        </p:spPr>
      </p:pic>
      <p:sp>
        <p:nvSpPr>
          <p:cNvPr id="3" name="內容版面配置區 2">
            <a:extLst>
              <a:ext uri="{FF2B5EF4-FFF2-40B4-BE49-F238E27FC236}">
                <a16:creationId xmlns:a16="http://schemas.microsoft.com/office/drawing/2014/main" id="{FCCF4695-5207-47F9-8A33-8B588F2B7E8B}"/>
              </a:ext>
            </a:extLst>
          </p:cNvPr>
          <p:cNvSpPr>
            <a:spLocks noGrp="1"/>
          </p:cNvSpPr>
          <p:nvPr>
            <p:ph idx="1"/>
          </p:nvPr>
        </p:nvSpPr>
        <p:spPr>
          <a:xfrm>
            <a:off x="1403648" y="5943375"/>
            <a:ext cx="7200800" cy="876195"/>
          </a:xfrm>
        </p:spPr>
        <p:txBody>
          <a:bodyPr>
            <a:normAutofit/>
          </a:bodyPr>
          <a:lstStyle/>
          <a:p>
            <a:pPr marL="0" indent="0" algn="r">
              <a:buNone/>
            </a:pPr>
            <a:r>
              <a:rPr lang="en-US" altLang="zh-TW" sz="2400" dirty="0"/>
              <a:t>Korean Distributor Dr. T.K. Son visited at Kang Vineyard.    20121109 by GROWING</a:t>
            </a:r>
            <a:endParaRPr lang="zh-TW" altLang="en-US" sz="2500" dirty="0"/>
          </a:p>
        </p:txBody>
      </p:sp>
      <p:pic>
        <p:nvPicPr>
          <p:cNvPr id="9" name="圖片 8">
            <a:extLst>
              <a:ext uri="{FF2B5EF4-FFF2-40B4-BE49-F238E27FC236}">
                <a16:creationId xmlns:a16="http://schemas.microsoft.com/office/drawing/2014/main" id="{684CF55B-43C0-4675-B73E-DE1AD1C0D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8" y="0"/>
            <a:ext cx="9143999" cy="5669786"/>
          </a:xfrm>
          <a:prstGeom prst="rect">
            <a:avLst/>
          </a:prstGeom>
          <a:ln>
            <a:noFill/>
          </a:ln>
          <a:effectLst>
            <a:softEdge rad="112500"/>
          </a:effectLst>
        </p:spPr>
      </p:pic>
    </p:spTree>
    <p:extLst>
      <p:ext uri="{BB962C8B-B14F-4D97-AF65-F5344CB8AC3E}">
        <p14:creationId xmlns:p14="http://schemas.microsoft.com/office/powerpoint/2010/main" val="2051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3CDBDAD-4991-461E-BB59-8F4C3662F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573" y="6276584"/>
            <a:ext cx="420427" cy="574996"/>
          </a:xfrm>
          <a:prstGeom prst="rect">
            <a:avLst/>
          </a:prstGeom>
        </p:spPr>
      </p:pic>
      <p:sp>
        <p:nvSpPr>
          <p:cNvPr id="3" name="內容版面配置區 2">
            <a:extLst>
              <a:ext uri="{FF2B5EF4-FFF2-40B4-BE49-F238E27FC236}">
                <a16:creationId xmlns:a16="http://schemas.microsoft.com/office/drawing/2014/main" id="{FCCF4695-5207-47F9-8A33-8B588F2B7E8B}"/>
              </a:ext>
            </a:extLst>
          </p:cNvPr>
          <p:cNvSpPr>
            <a:spLocks noGrp="1"/>
          </p:cNvSpPr>
          <p:nvPr>
            <p:ph idx="1"/>
          </p:nvPr>
        </p:nvSpPr>
        <p:spPr>
          <a:xfrm>
            <a:off x="755576" y="5859492"/>
            <a:ext cx="7848873" cy="998508"/>
          </a:xfrm>
        </p:spPr>
        <p:txBody>
          <a:bodyPr>
            <a:normAutofit/>
          </a:bodyPr>
          <a:lstStyle/>
          <a:p>
            <a:pPr marL="0" indent="0" algn="r">
              <a:buNone/>
            </a:pPr>
            <a:r>
              <a:rPr lang="en-US" altLang="zh-TW" sz="2400" dirty="0"/>
              <a:t>Indonesian Distributor Mr. David </a:t>
            </a:r>
            <a:r>
              <a:rPr lang="en-US" altLang="zh-TW" sz="2400" dirty="0" err="1"/>
              <a:t>Hoo</a:t>
            </a:r>
            <a:r>
              <a:rPr lang="en-US" altLang="zh-TW" sz="2400" dirty="0"/>
              <a:t> visited at Kang Vineyard.        </a:t>
            </a:r>
          </a:p>
          <a:p>
            <a:pPr marL="0" indent="0" algn="r">
              <a:buNone/>
            </a:pPr>
            <a:r>
              <a:rPr lang="en-US" altLang="zh-TW" sz="2500" dirty="0"/>
              <a:t>20151027 by GROWING</a:t>
            </a:r>
            <a:endParaRPr lang="zh-TW" altLang="en-US" sz="2500" dirty="0"/>
          </a:p>
        </p:txBody>
      </p:sp>
      <p:pic>
        <p:nvPicPr>
          <p:cNvPr id="7" name="圖片 6">
            <a:extLst>
              <a:ext uri="{FF2B5EF4-FFF2-40B4-BE49-F238E27FC236}">
                <a16:creationId xmlns:a16="http://schemas.microsoft.com/office/drawing/2014/main" id="{C09F93CC-2433-44E7-A64D-82FFE848D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 y="0"/>
            <a:ext cx="9152288" cy="5445224"/>
          </a:xfrm>
          <a:prstGeom prst="rect">
            <a:avLst/>
          </a:prstGeom>
          <a:ln>
            <a:noFill/>
          </a:ln>
          <a:effectLst>
            <a:softEdge rad="112500"/>
          </a:effectLst>
        </p:spPr>
      </p:pic>
    </p:spTree>
    <p:extLst>
      <p:ext uri="{BB962C8B-B14F-4D97-AF65-F5344CB8AC3E}">
        <p14:creationId xmlns:p14="http://schemas.microsoft.com/office/powerpoint/2010/main" val="98841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3CDBDAD-4991-461E-BB59-8F4C3662F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573" y="6276584"/>
            <a:ext cx="420427" cy="574996"/>
          </a:xfrm>
          <a:prstGeom prst="rect">
            <a:avLst/>
          </a:prstGeom>
        </p:spPr>
      </p:pic>
      <p:sp>
        <p:nvSpPr>
          <p:cNvPr id="3" name="內容版面配置區 2">
            <a:extLst>
              <a:ext uri="{FF2B5EF4-FFF2-40B4-BE49-F238E27FC236}">
                <a16:creationId xmlns:a16="http://schemas.microsoft.com/office/drawing/2014/main" id="{FCCF4695-5207-47F9-8A33-8B588F2B7E8B}"/>
              </a:ext>
            </a:extLst>
          </p:cNvPr>
          <p:cNvSpPr>
            <a:spLocks noGrp="1"/>
          </p:cNvSpPr>
          <p:nvPr>
            <p:ph idx="1"/>
          </p:nvPr>
        </p:nvSpPr>
        <p:spPr>
          <a:xfrm>
            <a:off x="730686" y="5856291"/>
            <a:ext cx="7992887" cy="855558"/>
          </a:xfrm>
        </p:spPr>
        <p:txBody>
          <a:bodyPr>
            <a:normAutofit/>
          </a:bodyPr>
          <a:lstStyle/>
          <a:p>
            <a:pPr marL="0" indent="0" algn="r">
              <a:buNone/>
            </a:pPr>
            <a:r>
              <a:rPr lang="en-US" altLang="zh-TW" sz="2400" dirty="0"/>
              <a:t>Indonesian Distributor Mr. David </a:t>
            </a:r>
            <a:r>
              <a:rPr lang="en-US" altLang="zh-TW" sz="2400" dirty="0" err="1"/>
              <a:t>Hoo</a:t>
            </a:r>
            <a:r>
              <a:rPr lang="en-US" altLang="zh-TW" sz="2400" dirty="0"/>
              <a:t> visited at Kang Vineyard.        20151027 by GROWING</a:t>
            </a:r>
            <a:endParaRPr lang="zh-TW" altLang="en-US" sz="2500" dirty="0"/>
          </a:p>
        </p:txBody>
      </p:sp>
      <p:pic>
        <p:nvPicPr>
          <p:cNvPr id="4" name="圖片 3">
            <a:extLst>
              <a:ext uri="{FF2B5EF4-FFF2-40B4-BE49-F238E27FC236}">
                <a16:creationId xmlns:a16="http://schemas.microsoft.com/office/drawing/2014/main" id="{5198D9FB-6C6C-451D-A64C-E903BEF54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09654"/>
            <a:ext cx="4067944" cy="5452710"/>
          </a:xfrm>
          <a:prstGeom prst="rect">
            <a:avLst/>
          </a:prstGeom>
          <a:ln>
            <a:noFill/>
          </a:ln>
          <a:effectLst>
            <a:softEdge rad="112500"/>
          </a:effectLst>
        </p:spPr>
      </p:pic>
      <p:pic>
        <p:nvPicPr>
          <p:cNvPr id="8" name="圖片 7">
            <a:extLst>
              <a:ext uri="{FF2B5EF4-FFF2-40B4-BE49-F238E27FC236}">
                <a16:creationId xmlns:a16="http://schemas.microsoft.com/office/drawing/2014/main" id="{02875A53-6D92-4288-A128-3D98E57B33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5948" y="109654"/>
            <a:ext cx="3857625" cy="5445224"/>
          </a:xfrm>
          <a:prstGeom prst="rect">
            <a:avLst/>
          </a:prstGeom>
          <a:ln>
            <a:noFill/>
          </a:ln>
          <a:effectLst>
            <a:softEdge rad="112500"/>
          </a:effectLst>
        </p:spPr>
      </p:pic>
    </p:spTree>
    <p:extLst>
      <p:ext uri="{BB962C8B-B14F-4D97-AF65-F5344CB8AC3E}">
        <p14:creationId xmlns:p14="http://schemas.microsoft.com/office/powerpoint/2010/main" val="248574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3CDBDAD-4991-461E-BB59-8F4C3662F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573" y="6276584"/>
            <a:ext cx="420427" cy="574996"/>
          </a:xfrm>
          <a:prstGeom prst="rect">
            <a:avLst/>
          </a:prstGeom>
        </p:spPr>
      </p:pic>
      <p:sp>
        <p:nvSpPr>
          <p:cNvPr id="3" name="內容版面配置區 2">
            <a:extLst>
              <a:ext uri="{FF2B5EF4-FFF2-40B4-BE49-F238E27FC236}">
                <a16:creationId xmlns:a16="http://schemas.microsoft.com/office/drawing/2014/main" id="{FCCF4695-5207-47F9-8A33-8B588F2B7E8B}"/>
              </a:ext>
            </a:extLst>
          </p:cNvPr>
          <p:cNvSpPr>
            <a:spLocks noGrp="1"/>
          </p:cNvSpPr>
          <p:nvPr>
            <p:ph idx="1"/>
          </p:nvPr>
        </p:nvSpPr>
        <p:spPr>
          <a:xfrm>
            <a:off x="606507" y="5812801"/>
            <a:ext cx="7992887" cy="927566"/>
          </a:xfrm>
        </p:spPr>
        <p:txBody>
          <a:bodyPr>
            <a:normAutofit/>
          </a:bodyPr>
          <a:lstStyle/>
          <a:p>
            <a:pPr marL="0" indent="0" algn="r">
              <a:buNone/>
            </a:pPr>
            <a:r>
              <a:rPr lang="en-US" altLang="zh-TW" sz="2400" dirty="0"/>
              <a:t>Kang Vineyard- Irrigation   Owner </a:t>
            </a:r>
            <a:r>
              <a:rPr lang="en-US" altLang="zh-TW" sz="2400" dirty="0" err="1"/>
              <a:t>Mr</a:t>
            </a:r>
            <a:r>
              <a:rPr lang="en-US" altLang="zh-TW" sz="2400" dirty="0"/>
              <a:t> Kang.     </a:t>
            </a:r>
          </a:p>
          <a:p>
            <a:pPr marL="0" indent="0" algn="r">
              <a:buNone/>
            </a:pPr>
            <a:r>
              <a:rPr lang="en-US" altLang="zh-TW" sz="2400" dirty="0"/>
              <a:t>20151027 by GROWING</a:t>
            </a:r>
            <a:endParaRPr lang="zh-TW" altLang="en-US" sz="2500" dirty="0"/>
          </a:p>
        </p:txBody>
      </p:sp>
      <p:pic>
        <p:nvPicPr>
          <p:cNvPr id="6" name="圖片 5">
            <a:extLst>
              <a:ext uri="{FF2B5EF4-FFF2-40B4-BE49-F238E27FC236}">
                <a16:creationId xmlns:a16="http://schemas.microsoft.com/office/drawing/2014/main" id="{F2211778-AA4E-4649-9078-A0FF7172A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2" y="319238"/>
            <a:ext cx="2267743" cy="50831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圖片 8">
            <a:extLst>
              <a:ext uri="{FF2B5EF4-FFF2-40B4-BE49-F238E27FC236}">
                <a16:creationId xmlns:a16="http://schemas.microsoft.com/office/drawing/2014/main" id="{B52AB365-676C-472B-827F-5F402D21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6687" y="319238"/>
            <a:ext cx="2376264" cy="50831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圖片 10">
            <a:extLst>
              <a:ext uri="{FF2B5EF4-FFF2-40B4-BE49-F238E27FC236}">
                <a16:creationId xmlns:a16="http://schemas.microsoft.com/office/drawing/2014/main" id="{836D19AD-7F83-42C4-A948-B0219D0C0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996" y="319238"/>
            <a:ext cx="2448271" cy="50714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圖片 12">
            <a:extLst>
              <a:ext uri="{FF2B5EF4-FFF2-40B4-BE49-F238E27FC236}">
                <a16:creationId xmlns:a16="http://schemas.microsoft.com/office/drawing/2014/main" id="{AD8751CF-626E-4DCA-9835-98595E5C37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1191" y="307542"/>
            <a:ext cx="2385281" cy="50807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5248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3CDBDAD-4991-461E-BB59-8F4C3662F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573" y="6276584"/>
            <a:ext cx="420427" cy="574996"/>
          </a:xfrm>
          <a:prstGeom prst="rect">
            <a:avLst/>
          </a:prstGeom>
        </p:spPr>
      </p:pic>
      <p:sp>
        <p:nvSpPr>
          <p:cNvPr id="3" name="內容版面配置區 2">
            <a:extLst>
              <a:ext uri="{FF2B5EF4-FFF2-40B4-BE49-F238E27FC236}">
                <a16:creationId xmlns:a16="http://schemas.microsoft.com/office/drawing/2014/main" id="{FCCF4695-5207-47F9-8A33-8B588F2B7E8B}"/>
              </a:ext>
            </a:extLst>
          </p:cNvPr>
          <p:cNvSpPr>
            <a:spLocks noGrp="1"/>
          </p:cNvSpPr>
          <p:nvPr>
            <p:ph idx="1"/>
          </p:nvPr>
        </p:nvSpPr>
        <p:spPr>
          <a:xfrm>
            <a:off x="730686" y="5856291"/>
            <a:ext cx="7992887" cy="855558"/>
          </a:xfrm>
        </p:spPr>
        <p:txBody>
          <a:bodyPr>
            <a:normAutofit fontScale="92500"/>
          </a:bodyPr>
          <a:lstStyle/>
          <a:p>
            <a:pPr marL="0" indent="0" algn="r">
              <a:buNone/>
            </a:pPr>
            <a:r>
              <a:rPr lang="en-US" altLang="zh-TW" sz="2400" dirty="0"/>
              <a:t>The terrible raining since 06/02/2017 to 06/22/2017 for 20 days.</a:t>
            </a:r>
          </a:p>
          <a:p>
            <a:pPr marL="0" indent="0" algn="r">
              <a:buNone/>
            </a:pPr>
            <a:r>
              <a:rPr lang="en-US" altLang="zh-TW" sz="2400" dirty="0"/>
              <a:t>201706 by GROWING</a:t>
            </a:r>
            <a:endParaRPr lang="zh-TW" altLang="en-US" sz="2500" dirty="0"/>
          </a:p>
        </p:txBody>
      </p:sp>
      <p:pic>
        <p:nvPicPr>
          <p:cNvPr id="10" name="圖片 9">
            <a:extLst>
              <a:ext uri="{FF2B5EF4-FFF2-40B4-BE49-F238E27FC236}">
                <a16:creationId xmlns:a16="http://schemas.microsoft.com/office/drawing/2014/main" id="{3539DB52-2A22-4672-A2D1-8E7F58BC5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7" y="224643"/>
            <a:ext cx="4689122" cy="5534703"/>
          </a:xfrm>
          <a:prstGeom prst="rect">
            <a:avLst/>
          </a:prstGeom>
          <a:ln>
            <a:noFill/>
          </a:ln>
          <a:effectLst>
            <a:softEdge rad="112500"/>
          </a:effectLst>
        </p:spPr>
      </p:pic>
      <p:pic>
        <p:nvPicPr>
          <p:cNvPr id="12" name="圖片 11">
            <a:extLst>
              <a:ext uri="{FF2B5EF4-FFF2-40B4-BE49-F238E27FC236}">
                <a16:creationId xmlns:a16="http://schemas.microsoft.com/office/drawing/2014/main" id="{D8946C3C-E52C-4E10-B08F-2555330CB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769" y="260648"/>
            <a:ext cx="4355976" cy="5462695"/>
          </a:xfrm>
          <a:prstGeom prst="rect">
            <a:avLst/>
          </a:prstGeom>
          <a:ln>
            <a:noFill/>
          </a:ln>
          <a:effectLst>
            <a:softEdge rad="112500"/>
          </a:effectLst>
        </p:spPr>
      </p:pic>
    </p:spTree>
    <p:extLst>
      <p:ext uri="{BB962C8B-B14F-4D97-AF65-F5344CB8AC3E}">
        <p14:creationId xmlns:p14="http://schemas.microsoft.com/office/powerpoint/2010/main" val="90228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3CDBDAD-4991-461E-BB59-8F4C3662F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573" y="6276584"/>
            <a:ext cx="420427" cy="574996"/>
          </a:xfrm>
          <a:prstGeom prst="rect">
            <a:avLst/>
          </a:prstGeom>
        </p:spPr>
      </p:pic>
      <p:sp>
        <p:nvSpPr>
          <p:cNvPr id="3" name="內容版面配置區 2">
            <a:extLst>
              <a:ext uri="{FF2B5EF4-FFF2-40B4-BE49-F238E27FC236}">
                <a16:creationId xmlns:a16="http://schemas.microsoft.com/office/drawing/2014/main" id="{FCCF4695-5207-47F9-8A33-8B588F2B7E8B}"/>
              </a:ext>
            </a:extLst>
          </p:cNvPr>
          <p:cNvSpPr>
            <a:spLocks noGrp="1"/>
          </p:cNvSpPr>
          <p:nvPr>
            <p:ph idx="1"/>
          </p:nvPr>
        </p:nvSpPr>
        <p:spPr>
          <a:xfrm>
            <a:off x="5395847" y="764704"/>
            <a:ext cx="3568642" cy="5400600"/>
          </a:xfrm>
        </p:spPr>
        <p:txBody>
          <a:bodyPr>
            <a:normAutofit fontScale="92500" lnSpcReduction="10000"/>
          </a:bodyPr>
          <a:lstStyle/>
          <a:p>
            <a:pPr marL="0" indent="0">
              <a:buNone/>
            </a:pPr>
            <a:r>
              <a:rPr lang="en-US" altLang="zh-TW" sz="3000" dirty="0"/>
              <a:t>The demonstration vineyard in Changhua Big Village-encounter flood for </a:t>
            </a:r>
            <a:r>
              <a:rPr lang="en-US" altLang="zh-TW" sz="3800" b="1" dirty="0">
                <a:solidFill>
                  <a:srgbClr val="FF0000"/>
                </a:solidFill>
              </a:rPr>
              <a:t>20 days</a:t>
            </a:r>
            <a:r>
              <a:rPr lang="en-US" altLang="zh-TW" sz="3000" dirty="0"/>
              <a:t>.</a:t>
            </a:r>
          </a:p>
          <a:p>
            <a:pPr marL="0" indent="0">
              <a:buNone/>
            </a:pPr>
            <a:endParaRPr lang="en-US" altLang="zh-TW" sz="3000" dirty="0"/>
          </a:p>
          <a:p>
            <a:pPr marL="0" indent="0">
              <a:buNone/>
            </a:pPr>
            <a:r>
              <a:rPr lang="en-US" altLang="zh-TW" sz="3000" dirty="0"/>
              <a:t>Now is not soft-fruit, not cracked. </a:t>
            </a:r>
          </a:p>
          <a:p>
            <a:pPr marL="0" indent="0">
              <a:buNone/>
            </a:pPr>
            <a:endParaRPr lang="en-US" altLang="zh-TW" sz="3000" dirty="0"/>
          </a:p>
          <a:p>
            <a:pPr marL="0" indent="0">
              <a:buNone/>
            </a:pPr>
            <a:r>
              <a:rPr lang="en-US" altLang="zh-TW" sz="3000" dirty="0"/>
              <a:t>Its really useful.</a:t>
            </a:r>
          </a:p>
          <a:p>
            <a:pPr marL="0" indent="0">
              <a:buNone/>
            </a:pPr>
            <a:endParaRPr lang="en-US" altLang="zh-TW" sz="3000" dirty="0"/>
          </a:p>
          <a:p>
            <a:pPr marL="0" indent="0" algn="r">
              <a:buNone/>
            </a:pPr>
            <a:endParaRPr lang="en-US" altLang="zh-TW" sz="2500" dirty="0"/>
          </a:p>
          <a:p>
            <a:pPr marL="0" indent="0" algn="r">
              <a:buNone/>
            </a:pPr>
            <a:r>
              <a:rPr lang="en-US" altLang="zh-TW" sz="2500" dirty="0"/>
              <a:t>201706 by GROWING</a:t>
            </a:r>
            <a:endParaRPr lang="zh-TW" altLang="en-US" sz="2500" dirty="0"/>
          </a:p>
        </p:txBody>
      </p:sp>
      <p:pic>
        <p:nvPicPr>
          <p:cNvPr id="11" name="圖片 10">
            <a:extLst>
              <a:ext uri="{FF2B5EF4-FFF2-40B4-BE49-F238E27FC236}">
                <a16:creationId xmlns:a16="http://schemas.microsoft.com/office/drawing/2014/main" id="{D53F675D-7535-4D36-926A-AB1B51681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4728"/>
            <a:ext cx="4968552" cy="663400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666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3CDBDAD-4991-461E-BB59-8F4C3662F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573" y="6276584"/>
            <a:ext cx="420427" cy="574996"/>
          </a:xfrm>
          <a:prstGeom prst="rect">
            <a:avLst/>
          </a:prstGeom>
        </p:spPr>
      </p:pic>
      <p:sp>
        <p:nvSpPr>
          <p:cNvPr id="3" name="內容版面配置區 2">
            <a:extLst>
              <a:ext uri="{FF2B5EF4-FFF2-40B4-BE49-F238E27FC236}">
                <a16:creationId xmlns:a16="http://schemas.microsoft.com/office/drawing/2014/main" id="{FCCF4695-5207-47F9-8A33-8B588F2B7E8B}"/>
              </a:ext>
            </a:extLst>
          </p:cNvPr>
          <p:cNvSpPr>
            <a:spLocks noGrp="1"/>
          </p:cNvSpPr>
          <p:nvPr>
            <p:ph idx="1"/>
          </p:nvPr>
        </p:nvSpPr>
        <p:spPr>
          <a:xfrm>
            <a:off x="5395847" y="764704"/>
            <a:ext cx="3568641" cy="5400600"/>
          </a:xfrm>
        </p:spPr>
        <p:txBody>
          <a:bodyPr>
            <a:normAutofit/>
          </a:bodyPr>
          <a:lstStyle/>
          <a:p>
            <a:pPr marL="0" indent="0">
              <a:buNone/>
            </a:pPr>
            <a:r>
              <a:rPr lang="en-US" altLang="zh-TW" sz="2800" dirty="0"/>
              <a:t>The demonstration vineyard in Changhua big village AFTER the flood 20 days. </a:t>
            </a:r>
          </a:p>
          <a:p>
            <a:pPr marL="0" indent="0">
              <a:buNone/>
            </a:pPr>
            <a:endParaRPr lang="en-US" altLang="zh-TW" sz="2800" dirty="0"/>
          </a:p>
          <a:p>
            <a:pPr marL="0" indent="0">
              <a:buNone/>
            </a:pPr>
            <a:r>
              <a:rPr lang="en-US" altLang="zh-TW" sz="2800" dirty="0"/>
              <a:t>Grapes very hard and tough, solid flesh plump.      </a:t>
            </a:r>
          </a:p>
          <a:p>
            <a:pPr marL="0" indent="0">
              <a:buNone/>
            </a:pPr>
            <a:endParaRPr lang="en-US" altLang="zh-TW" sz="3000" dirty="0"/>
          </a:p>
          <a:p>
            <a:pPr marL="0" indent="0">
              <a:buNone/>
            </a:pPr>
            <a:endParaRPr lang="en-US" altLang="zh-TW" sz="3000" dirty="0"/>
          </a:p>
          <a:p>
            <a:pPr marL="0" indent="0" algn="r">
              <a:buNone/>
            </a:pPr>
            <a:r>
              <a:rPr lang="en-US" altLang="zh-TW" sz="2300" dirty="0"/>
              <a:t>201706 by GROWING</a:t>
            </a:r>
            <a:endParaRPr lang="zh-TW" altLang="en-US" sz="2300" dirty="0"/>
          </a:p>
        </p:txBody>
      </p:sp>
      <p:pic>
        <p:nvPicPr>
          <p:cNvPr id="4" name="圖片 3">
            <a:extLst>
              <a:ext uri="{FF2B5EF4-FFF2-40B4-BE49-F238E27FC236}">
                <a16:creationId xmlns:a16="http://schemas.microsoft.com/office/drawing/2014/main" id="{1C8972A7-8B15-4A3A-A8BA-D20F78245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70"/>
            <a:ext cx="5144661"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9334203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341</Words>
  <Application>Microsoft Office PowerPoint</Application>
  <PresentationFormat>如螢幕大小 (4:3)</PresentationFormat>
  <Paragraphs>55</Paragraphs>
  <Slides>10</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10</vt:i4>
      </vt:variant>
    </vt:vector>
  </HeadingPairs>
  <TitlesOfParts>
    <vt:vector size="18" baseType="lpstr">
      <vt:lpstr>細明體</vt:lpstr>
      <vt:lpstr>新細明體</vt:lpstr>
      <vt:lpstr>標楷體</vt:lpstr>
      <vt:lpstr>Arial</vt:lpstr>
      <vt:lpstr>Arial Black</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國帥貿易股份有限公司</dc:title>
  <dc:creator>WayneChen</dc:creator>
  <cp:lastModifiedBy>user</cp:lastModifiedBy>
  <cp:revision>65</cp:revision>
  <dcterms:created xsi:type="dcterms:W3CDTF">2016-09-07T09:37:30Z</dcterms:created>
  <dcterms:modified xsi:type="dcterms:W3CDTF">2017-07-17T09:50:27Z</dcterms:modified>
</cp:coreProperties>
</file>